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3" r:id="rId4"/>
    <p:sldId id="258" r:id="rId5"/>
    <p:sldId id="260" r:id="rId6"/>
    <p:sldId id="259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03030"/>
    <a:srgbClr val="424242"/>
    <a:srgbClr val="212121"/>
    <a:srgbClr val="1313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C2C00-FC5A-4713-984D-737B923D4C62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8CC28-5F53-4BDF-9468-6795804A85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727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8BAB0-E9B5-46CC-B470-45110317D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CC1396-6AE3-4941-AD24-E004ED329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FC4DB7-8DF9-431E-9868-13C3F3DA2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02E91-8C58-4538-AA64-887F0047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770DE-50CF-4FF8-AF64-CCF784876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0398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E5650-D1D1-4D35-88F6-9899A3ED2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2D23E-BC69-41A1-A922-71798946E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B9295-7D21-477E-9AF0-E594D70C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AC885-6C69-493E-9D2C-5BA5D5FA0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9BC28B-1C2E-45F5-B6ED-37C702337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9909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0C81CC-528A-49FB-AD07-B840CE4885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DCCA2F-B796-4150-917E-F24D6EDCE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D222B-7C53-439F-B04D-EDE22D5D3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C53A0-A8C2-4C3F-BA6F-4FEB9B004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517C9-F310-42C0-B4C9-0063760CF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57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5260A-6B25-40CD-85B4-36964AE00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D2F0D-4D6B-475A-B1F1-F1C536F77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1514D2-1BF6-48A9-B744-BB99515D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A312B-54DC-44A8-AE4C-24D877CD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F6368-D655-43A2-A951-098806F2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2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8BBB-C2B7-463B-94F6-7B6996116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FA59B-B19A-4028-BB1B-BAB961FE1E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30A77-6866-415B-A9CE-8F7E0E51F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8F4F1-2C85-425F-8C3C-C9DBC1BFC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2924AE-D233-4537-9185-BA8E593A4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7016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9D89-E205-4566-A55D-01272804A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01CF1-DD46-44CD-B431-207207798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050C8-6107-4199-ABDD-CEE673324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BC2B3-3803-43EA-9041-746DC0932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1E1B49-1904-4AA3-A774-0CE0BF3A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E4FF7-EDC6-45CC-AF83-042F3AA8E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2651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8B695-A4F0-40E8-8284-A996365B2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E93CFA-6275-444C-B811-22560D215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7A74AC-1765-4094-AA10-BE53EF7EC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F93725-EF68-459D-B32E-34D6BAFC5D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F0E3B0-7019-4A0F-89D3-82C063699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00744-8161-4891-9DDE-EE09BA00E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6DBFCD-BC91-479C-BBF9-4E8FD9C43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150C6E-C0E6-4BE8-AF19-3880BD041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1469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7954B-1708-4FFC-A66B-CC04F15A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F82EBF-4D9C-481A-B191-E10C2FAB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491CD-FDC2-440E-AD59-EDB377EE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A35B7B-5C5D-4D49-A2DC-E7A64692A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081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7DB3C9-A57E-4041-9B97-FBA030E3B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2FD60-A97A-40DC-B173-175FF6D1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3627A0-D5FD-4FDC-8C3F-78E0F3328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016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A434F-F339-42EE-A7AF-9E60E0228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E6DF8-CCA0-48DE-B773-7369F4043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7C61D-70C0-4D58-812F-60BCA7F42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71029-B9B6-4489-8D45-B9C8A4901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233833-7536-4DD5-B208-D74B3911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EA3EC-495E-468F-99B6-A75B1E9BE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970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E5129-2FAB-4E76-9414-ADBFCB5A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14A119-BF13-49E3-8195-FE2531B026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AF5090-6238-48A0-A7C6-D251357091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DC3BD3-2D8C-4669-A1D8-DAB75271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9BDCD-E94F-4565-8BC1-4D9B760A2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3293D0-5A65-428E-BEC9-C39D2793B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749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66C676-7C4F-4A2F-BF21-D23C25625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AA0D1D-30D8-4C9D-9225-BA7495583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FEA21-BB88-446E-BD36-DDC7E58A57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7E50E-1AD4-47B8-9ED2-50C689AD9F83}" type="datetimeFigureOut">
              <a:rPr lang="en-GB" smtClean="0"/>
              <a:t>17/07/2018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894D0-05EE-44B7-9081-21B8E5EA78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D2068-77BE-4F98-BB48-D2C244B0F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025CF-253F-491C-8BB6-D7D0FB96B1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33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6A6A877-4B6D-44A7-94B9-34AC8C21D2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2164" y="1783959"/>
            <a:ext cx="4799714" cy="2889114"/>
          </a:xfrm>
        </p:spPr>
        <p:txBody>
          <a:bodyPr anchor="b">
            <a:normAutofit/>
          </a:bodyPr>
          <a:lstStyle/>
          <a:p>
            <a:pPr algn="l"/>
            <a:r>
              <a:rPr lang="en-GB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SignalHEX</a:t>
            </a:r>
            <a:endParaRPr lang="en-GB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CDE2466F-44F1-43A1-B08B-C77B6D31D5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2164" y="4750893"/>
            <a:ext cx="4866668" cy="1147863"/>
          </a:xfrm>
        </p:spPr>
        <p:txBody>
          <a:bodyPr anchor="t">
            <a:normAutofit/>
          </a:bodyPr>
          <a:lstStyle/>
          <a:p>
            <a:pPr algn="l"/>
            <a: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Mattia Biondi</a:t>
            </a:r>
            <a:br>
              <a:rPr lang="en-GB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it-IT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Corso di Laboratorio di Applicazioni Mobili, A.A. 2017/2018</a:t>
            </a:r>
            <a:br>
              <a:rPr lang="it-IT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br>
              <a:rPr lang="it-IT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</a:br>
            <a:r>
              <a:rPr lang="it-IT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Codice sorgente disponibile all’indirizzo: github.com/mattiabiondi/SignalHEX</a:t>
            </a:r>
            <a:endParaRPr lang="en-GB" sz="1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79BFCE-176E-4BE1-88AE-C58392EE4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075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Top Corners Rounded 65">
            <a:extLst>
              <a:ext uri="{FF2B5EF4-FFF2-40B4-BE49-F238E27FC236}">
                <a16:creationId xmlns:a16="http://schemas.microsoft.com/office/drawing/2014/main" id="{B1E3044D-AD17-4052-A453-8AA654EFA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797978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ound Single Corner Rectangle 24" hidden="1">
            <a:extLst>
              <a:ext uri="{FF2B5EF4-FFF2-40B4-BE49-F238E27FC236}">
                <a16:creationId xmlns:a16="http://schemas.microsoft.com/office/drawing/2014/main" id="{81289F98-975F-4EB2-9553-8E1A9946B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11284" y="635058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8989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35AB03-B848-4444-AE13-0F0A44A0540A}"/>
              </a:ext>
            </a:extLst>
          </p:cNvPr>
          <p:cNvSpPr txBox="1"/>
          <p:nvPr/>
        </p:nvSpPr>
        <p:spPr>
          <a:xfrm>
            <a:off x="7856389" y="908997"/>
            <a:ext cx="3795142" cy="50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it-IT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Caratteristiche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Scritta in </a:t>
            </a:r>
            <a:r>
              <a:rPr lang="it-IT" sz="17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Kotlin</a:t>
            </a:r>
            <a:endParaRPr lang="it-IT" sz="17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Quattro tipi di segnale diversi:</a:t>
            </a:r>
            <a:br>
              <a:rPr lang="it-IT" sz="1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it-IT" sz="1400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Edge (2G), UMTS (3G), LTE (4G), Wi-Fi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it-IT" sz="1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Cinque livelli di intensità:</a:t>
            </a:r>
            <a:br>
              <a:rPr lang="it-IT" sz="17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it-IT" sz="1600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none, </a:t>
            </a:r>
            <a:r>
              <a:rPr lang="it-IT" sz="1600" i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poor</a:t>
            </a:r>
            <a:r>
              <a:rPr lang="it-IT" sz="1600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moderate, </a:t>
            </a:r>
            <a:r>
              <a:rPr lang="it-IT" sz="1600" i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good</a:t>
            </a:r>
            <a:r>
              <a:rPr lang="it-IT" sz="1600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it-IT" sz="1600" i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great</a:t>
            </a:r>
            <a:endParaRPr lang="en-GB" sz="2400" i="1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GB" sz="2400" i="1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GB" sz="24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Interfaccia</a:t>
            </a:r>
            <a:r>
              <a:rPr lang="en-GB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utente</a:t>
            </a:r>
            <a:endParaRPr lang="en-US" sz="2400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Info rete </a:t>
            </a:r>
            <a:r>
              <a:rPr lang="en-US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attuale</a:t>
            </a:r>
            <a:endParaRPr lang="en-US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Mappa</a:t>
            </a:r>
            <a:endParaRPr lang="en-US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Play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Refresh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Toggle button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Coordinate </a:t>
            </a:r>
            <a:r>
              <a:rPr lang="en-US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attuali</a:t>
            </a:r>
            <a:endParaRPr lang="en-US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6" name="Rectangle: Top Corners Rounded 75">
            <a:extLst>
              <a:ext uri="{FF2B5EF4-FFF2-40B4-BE49-F238E27FC236}">
                <a16:creationId xmlns:a16="http://schemas.microsoft.com/office/drawing/2014/main" id="{2854001E-6E9D-464A-9B65-A4012F7B3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52315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8" name="Straight Connector 77" hidden="1">
            <a:extLst>
              <a:ext uri="{FF2B5EF4-FFF2-40B4-BE49-F238E27FC236}">
                <a16:creationId xmlns:a16="http://schemas.microsoft.com/office/drawing/2014/main" id="{62C9802A-EFBD-41D4-894F-AFD985DBA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52907" y="2856601"/>
            <a:ext cx="1597456" cy="0"/>
          </a:xfrm>
          <a:prstGeom prst="line">
            <a:avLst/>
          </a:prstGeom>
          <a:ln w="508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 Single Corner Rectangle 22" hidden="1">
            <a:extLst>
              <a:ext uri="{FF2B5EF4-FFF2-40B4-BE49-F238E27FC236}">
                <a16:creationId xmlns:a16="http://schemas.microsoft.com/office/drawing/2014/main" id="{1F564BCF-97B6-4D86-94EE-DD1B587F21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7533" y="1300271"/>
            <a:ext cx="1992651" cy="1992652"/>
          </a:xfrm>
          <a:prstGeom prst="round1Rect">
            <a:avLst>
              <a:gd name="adj" fmla="val 11295"/>
            </a:avLst>
          </a:prstGeom>
          <a:solidFill>
            <a:srgbClr val="AF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ound Single Corner Rectangle 23" hidden="1">
            <a:extLst>
              <a:ext uri="{FF2B5EF4-FFF2-40B4-BE49-F238E27FC236}">
                <a16:creationId xmlns:a16="http://schemas.microsoft.com/office/drawing/2014/main" id="{54600AC1-F146-4567-9C5E-A96D6D3492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287904" y="3438135"/>
            <a:ext cx="2281244" cy="2281245"/>
          </a:xfrm>
          <a:prstGeom prst="round1Rect">
            <a:avLst>
              <a:gd name="adj" fmla="val 11295"/>
            </a:avLst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4" name="Round Single Corner Rectangle 25" hidden="1">
            <a:extLst>
              <a:ext uri="{FF2B5EF4-FFF2-40B4-BE49-F238E27FC236}">
                <a16:creationId xmlns:a16="http://schemas.microsoft.com/office/drawing/2014/main" id="{EBA7E638-205A-4579-864F-125BAC629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17533" y="3438135"/>
            <a:ext cx="2657864" cy="2657864"/>
          </a:xfrm>
          <a:prstGeom prst="round1Rect">
            <a:avLst>
              <a:gd name="adj" fmla="val 11295"/>
            </a:avLst>
          </a:prstGeom>
          <a:solidFill>
            <a:srgbClr val="FFFFFF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18" descr="A close up of a map&#10;&#10;Description generated with high confidence">
            <a:extLst>
              <a:ext uri="{FF2B5EF4-FFF2-40B4-BE49-F238E27FC236}">
                <a16:creationId xmlns:a16="http://schemas.microsoft.com/office/drawing/2014/main" id="{E1EAC863-0A23-4B95-97B9-83EFF47AF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44" y="908997"/>
            <a:ext cx="2948398" cy="5040000"/>
          </a:xfrm>
          <a:prstGeom prst="rect">
            <a:avLst/>
          </a:prstGeom>
        </p:spPr>
      </p:pic>
      <p:pic>
        <p:nvPicPr>
          <p:cNvPr id="17" name="Content Placeholder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FE7043-1357-44E9-9FE6-DF78CCEAF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45" y="908997"/>
            <a:ext cx="2948398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70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gnalHEX_2018-07-14-11-05-11">
            <a:hlinkClick r:id="" action="ppaction://media"/>
            <a:extLst>
              <a:ext uri="{FF2B5EF4-FFF2-40B4-BE49-F238E27FC236}">
                <a16:creationId xmlns:a16="http://schemas.microsoft.com/office/drawing/2014/main" id="{05CCCD12-33E5-452F-ADFF-FBD55A3FE6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62604" y="729000"/>
            <a:ext cx="2628092" cy="54000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A0C88A-AA0D-4BBA-90CC-FFAE47B36992}"/>
              </a:ext>
            </a:extLst>
          </p:cNvPr>
          <p:cNvSpPr txBox="1"/>
          <p:nvPr/>
        </p:nvSpPr>
        <p:spPr>
          <a:xfrm>
            <a:off x="1392815" y="729000"/>
            <a:ext cx="3600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Funzionamento</a:t>
            </a:r>
            <a:br>
              <a:rPr lang="en-GB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GB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dell’applicazione</a:t>
            </a:r>
            <a:endParaRPr lang="en-GB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Picture 6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1B912CFB-D703-4AAD-9628-7EE3EADF0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98" y="2529000"/>
            <a:ext cx="34725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6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A88129-1293-46C1-A4CA-624E544B5EEB}"/>
              </a:ext>
            </a:extLst>
          </p:cNvPr>
          <p:cNvSpPr txBox="1"/>
          <p:nvPr/>
        </p:nvSpPr>
        <p:spPr>
          <a:xfrm>
            <a:off x="643468" y="2032170"/>
            <a:ext cx="3363974" cy="2793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7145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Navigation Drawer</a:t>
            </a:r>
          </a:p>
          <a:p>
            <a:pPr marL="68580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Gestione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visibilità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esagoni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8580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Abilita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en-US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disabilita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mappa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satellitare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85800" indent="-514350">
              <a:lnSpc>
                <a:spcPct val="90000"/>
              </a:lnSpc>
              <a:spcAft>
                <a:spcPts val="600"/>
              </a:spcAft>
              <a:buFont typeface="+mj-lt"/>
              <a:buAutoNum type="romanUcPeriod"/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Preferenze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grafiche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esagoni</a:t>
            </a:r>
            <a:endParaRPr lang="en-U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6A342D-3842-4232-8FD1-35036411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427" y="643467"/>
            <a:ext cx="3151441" cy="5410199"/>
          </a:xfrm>
          <a:prstGeom prst="rect">
            <a:avLst/>
          </a:prstGeom>
        </p:spPr>
      </p:pic>
      <p:pic>
        <p:nvPicPr>
          <p:cNvPr id="3" name="Picture 2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CD425DD9-BAAD-4AF1-9D11-C95830BF38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" t="61857" r="58184" b="30712"/>
          <a:stretch/>
        </p:blipFill>
        <p:spPr>
          <a:xfrm>
            <a:off x="6938963" y="3917147"/>
            <a:ext cx="1178670" cy="4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33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C7A77D0C-B57B-45EF-AC1A-482268328BF3}"/>
              </a:ext>
            </a:extLst>
          </p:cNvPr>
          <p:cNvGrpSpPr/>
          <p:nvPr/>
        </p:nvGrpSpPr>
        <p:grpSpPr>
          <a:xfrm>
            <a:off x="756274" y="3663996"/>
            <a:ext cx="10679453" cy="2880000"/>
            <a:chOff x="685395" y="3663996"/>
            <a:chExt cx="10679453" cy="288000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B9C817A-F7BE-4339-8F5C-03D53B192403}"/>
                </a:ext>
              </a:extLst>
            </p:cNvPr>
            <p:cNvGrpSpPr/>
            <p:nvPr/>
          </p:nvGrpSpPr>
          <p:grpSpPr>
            <a:xfrm>
              <a:off x="8078734" y="3680624"/>
              <a:ext cx="3286114" cy="2863372"/>
              <a:chOff x="8266268" y="3617537"/>
              <a:chExt cx="3286114" cy="2863372"/>
            </a:xfrm>
          </p:grpSpPr>
          <p:pic>
            <p:nvPicPr>
              <p:cNvPr id="5" name="Picture 4" descr="A picture containing text, map&#10;&#10;Description generated with very high confidence">
                <a:extLst>
                  <a:ext uri="{FF2B5EF4-FFF2-40B4-BE49-F238E27FC236}">
                    <a16:creationId xmlns:a16="http://schemas.microsoft.com/office/drawing/2014/main" id="{2E70E0FF-863B-4A3E-97D2-756DC5CF4B8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37" b="3078"/>
              <a:stretch/>
            </p:blipFill>
            <p:spPr>
              <a:xfrm>
                <a:off x="9838597" y="3617537"/>
                <a:ext cx="1713785" cy="2863372"/>
              </a:xfrm>
              <a:prstGeom prst="rect">
                <a:avLst/>
              </a:prstGeom>
            </p:spPr>
          </p:pic>
          <p:pic>
            <p:nvPicPr>
              <p:cNvPr id="7" name="Picture 6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18A13F1E-4015-408A-94CD-4471A36422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1" r="32123" b="66966"/>
              <a:stretch/>
            </p:blipFill>
            <p:spPr>
              <a:xfrm>
                <a:off x="8266268" y="3617537"/>
                <a:ext cx="1572329" cy="1423372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02412962-5926-4DE3-9CDC-FF1583386526}"/>
                </a:ext>
              </a:extLst>
            </p:cNvPr>
            <p:cNvGrpSpPr/>
            <p:nvPr/>
          </p:nvGrpSpPr>
          <p:grpSpPr>
            <a:xfrm>
              <a:off x="685395" y="3663996"/>
              <a:ext cx="3291797" cy="2880000"/>
              <a:chOff x="725716" y="3663996"/>
              <a:chExt cx="3291797" cy="2880000"/>
            </a:xfrm>
          </p:grpSpPr>
          <p:pic>
            <p:nvPicPr>
              <p:cNvPr id="9" name="Picture 8" descr="A close up of a map&#10;&#10;Description generated with high confidence">
                <a:extLst>
                  <a:ext uri="{FF2B5EF4-FFF2-40B4-BE49-F238E27FC236}">
                    <a16:creationId xmlns:a16="http://schemas.microsoft.com/office/drawing/2014/main" id="{C6EB03D5-0ED6-4620-9F8B-48FBEB1A52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819" b="3073"/>
              <a:stretch/>
            </p:blipFill>
            <p:spPr>
              <a:xfrm>
                <a:off x="2298045" y="3663996"/>
                <a:ext cx="1719468" cy="28800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BD5ADB9-B85B-4117-AD96-15E20691CE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9" r="31898" b="66966"/>
              <a:stretch/>
            </p:blipFill>
            <p:spPr>
              <a:xfrm>
                <a:off x="725716" y="3685274"/>
                <a:ext cx="1572329" cy="1418722"/>
              </a:xfrm>
              <a:prstGeom prst="rect">
                <a:avLst/>
              </a:prstGeom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D0FC8EB-F072-4BD7-9FF2-C36C50A8F06F}"/>
                </a:ext>
              </a:extLst>
            </p:cNvPr>
            <p:cNvGrpSpPr/>
            <p:nvPr/>
          </p:nvGrpSpPr>
          <p:grpSpPr>
            <a:xfrm>
              <a:off x="4383794" y="3663996"/>
              <a:ext cx="3288338" cy="2880000"/>
              <a:chOff x="4446714" y="3600909"/>
              <a:chExt cx="3288338" cy="2880000"/>
            </a:xfrm>
          </p:grpSpPr>
          <p:pic>
            <p:nvPicPr>
              <p:cNvPr id="13" name="Picture 12" descr="A picture containing text, map&#10;&#10;Description generated with very high confidence">
                <a:extLst>
                  <a:ext uri="{FF2B5EF4-FFF2-40B4-BE49-F238E27FC236}">
                    <a16:creationId xmlns:a16="http://schemas.microsoft.com/office/drawing/2014/main" id="{16AC4690-3A97-4491-A166-796837B7AC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60" b="2709"/>
              <a:stretch/>
            </p:blipFill>
            <p:spPr>
              <a:xfrm>
                <a:off x="6019905" y="3600909"/>
                <a:ext cx="1715147" cy="2880000"/>
              </a:xfrm>
              <a:prstGeom prst="rect">
                <a:avLst/>
              </a:prstGeom>
            </p:spPr>
          </p:pic>
          <p:pic>
            <p:nvPicPr>
              <p:cNvPr id="15" name="Picture 14" descr="A screen shot of a social media post&#10;&#10;Description generated with very high confidence">
                <a:extLst>
                  <a:ext uri="{FF2B5EF4-FFF2-40B4-BE49-F238E27FC236}">
                    <a16:creationId xmlns:a16="http://schemas.microsoft.com/office/drawing/2014/main" id="{7A9C6F5E-6B18-4077-8BE7-5D98139635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1" r="32186" b="66966"/>
              <a:stretch/>
            </p:blipFill>
            <p:spPr>
              <a:xfrm>
                <a:off x="4446714" y="3617537"/>
                <a:ext cx="1573191" cy="1423372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34162A4-E447-4DF1-A8B1-D02F2CEE818C}"/>
              </a:ext>
            </a:extLst>
          </p:cNvPr>
          <p:cNvGrpSpPr/>
          <p:nvPr/>
        </p:nvGrpSpPr>
        <p:grpSpPr>
          <a:xfrm>
            <a:off x="761656" y="729275"/>
            <a:ext cx="10668689" cy="2869942"/>
            <a:chOff x="914435" y="426385"/>
            <a:chExt cx="10668689" cy="286994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63B60DA-87BE-4629-9CBA-2D9B84D2F8FB}"/>
                </a:ext>
              </a:extLst>
            </p:cNvPr>
            <p:cNvGrpSpPr/>
            <p:nvPr/>
          </p:nvGrpSpPr>
          <p:grpSpPr>
            <a:xfrm>
              <a:off x="914435" y="437605"/>
              <a:ext cx="3283557" cy="2858722"/>
              <a:chOff x="914435" y="437605"/>
              <a:chExt cx="3283557" cy="2858722"/>
            </a:xfrm>
          </p:grpSpPr>
          <p:pic>
            <p:nvPicPr>
              <p:cNvPr id="17" name="Picture 16" descr="A close up of text on a white background&#10;&#10;Description generated with high confidence">
                <a:extLst>
                  <a:ext uri="{FF2B5EF4-FFF2-40B4-BE49-F238E27FC236}">
                    <a16:creationId xmlns:a16="http://schemas.microsoft.com/office/drawing/2014/main" id="{AE74E57A-34AA-4547-8F0C-908695C423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86" b="3484"/>
              <a:stretch/>
            </p:blipFill>
            <p:spPr>
              <a:xfrm>
                <a:off x="2484073" y="437605"/>
                <a:ext cx="1713919" cy="2858722"/>
              </a:xfrm>
              <a:prstGeom prst="rect">
                <a:avLst/>
              </a:prstGeom>
            </p:spPr>
          </p:pic>
          <p:pic>
            <p:nvPicPr>
              <p:cNvPr id="19" name="Picture 18" descr="A screen shot of a computer&#10;&#10;Description generated with very high confidence">
                <a:extLst>
                  <a:ext uri="{FF2B5EF4-FFF2-40B4-BE49-F238E27FC236}">
                    <a16:creationId xmlns:a16="http://schemas.microsoft.com/office/drawing/2014/main" id="{A751113C-2D15-486A-884F-8FE0E15059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9" r="31978" b="66966"/>
              <a:stretch/>
            </p:blipFill>
            <p:spPr>
              <a:xfrm>
                <a:off x="914435" y="437605"/>
                <a:ext cx="1572320" cy="1418721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D186510-3F0D-4F7F-93B6-FAC549839B77}"/>
                </a:ext>
              </a:extLst>
            </p:cNvPr>
            <p:cNvGrpSpPr/>
            <p:nvPr/>
          </p:nvGrpSpPr>
          <p:grpSpPr>
            <a:xfrm>
              <a:off x="4599493" y="426385"/>
              <a:ext cx="3281976" cy="2869942"/>
              <a:chOff x="4522800" y="244426"/>
              <a:chExt cx="3281976" cy="2869942"/>
            </a:xfrm>
          </p:grpSpPr>
          <p:pic>
            <p:nvPicPr>
              <p:cNvPr id="21" name="Picture 20" descr="A close up of text on a white background&#10;&#10;Description generated with high confidence">
                <a:extLst>
                  <a:ext uri="{FF2B5EF4-FFF2-40B4-BE49-F238E27FC236}">
                    <a16:creationId xmlns:a16="http://schemas.microsoft.com/office/drawing/2014/main" id="{434900C1-8272-4FD9-A46F-9BAB920C35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780" b="2951"/>
              <a:stretch/>
            </p:blipFill>
            <p:spPr>
              <a:xfrm>
                <a:off x="6097327" y="255646"/>
                <a:ext cx="1707449" cy="2858722"/>
              </a:xfrm>
              <a:prstGeom prst="rect">
                <a:avLst/>
              </a:prstGeom>
            </p:spPr>
          </p:pic>
          <p:pic>
            <p:nvPicPr>
              <p:cNvPr id="23" name="Picture 22" descr="A picture containing text&#10;&#10;Description generated with high confidence">
                <a:extLst>
                  <a:ext uri="{FF2B5EF4-FFF2-40B4-BE49-F238E27FC236}">
                    <a16:creationId xmlns:a16="http://schemas.microsoft.com/office/drawing/2014/main" id="{E87F8C49-A07F-4572-A397-AF1311EDE3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1" r="32161" b="66966"/>
              <a:stretch/>
            </p:blipFill>
            <p:spPr>
              <a:xfrm>
                <a:off x="4522800" y="244426"/>
                <a:ext cx="1573200" cy="1429941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F4F99D4-AC5B-44DB-AD58-09AE96642D08}"/>
                </a:ext>
              </a:extLst>
            </p:cNvPr>
            <p:cNvGrpSpPr/>
            <p:nvPr/>
          </p:nvGrpSpPr>
          <p:grpSpPr>
            <a:xfrm>
              <a:off x="8282970" y="437605"/>
              <a:ext cx="3300154" cy="2858722"/>
              <a:chOff x="7997404" y="1003287"/>
              <a:chExt cx="3300154" cy="2858722"/>
            </a:xfrm>
          </p:grpSpPr>
          <p:pic>
            <p:nvPicPr>
              <p:cNvPr id="25" name="Picture 24" descr="A close up of text on a white background&#10;&#10;Description generated with high confidence">
                <a:extLst>
                  <a:ext uri="{FF2B5EF4-FFF2-40B4-BE49-F238E27FC236}">
                    <a16:creationId xmlns:a16="http://schemas.microsoft.com/office/drawing/2014/main" id="{4CEEFC5A-FD9A-4402-AE46-C14019180D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014" b="2836"/>
              <a:stretch/>
            </p:blipFill>
            <p:spPr>
              <a:xfrm>
                <a:off x="9589004" y="1003287"/>
                <a:ext cx="1708554" cy="2858722"/>
              </a:xfrm>
              <a:prstGeom prst="rect">
                <a:avLst/>
              </a:prstGeom>
            </p:spPr>
          </p:pic>
          <p:pic>
            <p:nvPicPr>
              <p:cNvPr id="27" name="Picture 26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F7C1B115-8B3E-4378-94EE-D2689F7ABC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83" r="32095" b="67353"/>
              <a:stretch/>
            </p:blipFill>
            <p:spPr>
              <a:xfrm>
                <a:off x="7997404" y="1003287"/>
                <a:ext cx="1591600" cy="1418722"/>
              </a:xfrm>
              <a:prstGeom prst="rect">
                <a:avLst/>
              </a:prstGeom>
            </p:spPr>
          </p:pic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59F14C4-7533-438E-B4CB-6E2B1E856EE4}"/>
              </a:ext>
            </a:extLst>
          </p:cNvPr>
          <p:cNvSpPr txBox="1"/>
          <p:nvPr/>
        </p:nvSpPr>
        <p:spPr>
          <a:xfrm>
            <a:off x="4431923" y="69663"/>
            <a:ext cx="3328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Visibilità</a:t>
            </a: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esagoni</a:t>
            </a:r>
            <a:endParaRPr lang="en-GB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172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057C4D50-90FD-477D-8222-51D85CD79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64" y="1123527"/>
            <a:ext cx="2452056" cy="4604800"/>
          </a:xfrm>
          <a:prstGeom prst="rect">
            <a:avLst/>
          </a:prstGeom>
        </p:spPr>
      </p:pic>
      <p:cxnSp>
        <p:nvCxnSpPr>
          <p:cNvPr id="14" name="Straight Connector 13" hidden="1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F9C91FB1-F851-4A1D-AD62-CA1BA96DF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488" y="1123527"/>
            <a:ext cx="2452056" cy="4604800"/>
          </a:xfrm>
          <a:prstGeom prst="rect">
            <a:avLst/>
          </a:prstGeom>
        </p:spPr>
      </p:pic>
      <p:cxnSp>
        <p:nvCxnSpPr>
          <p:cNvPr id="18" name="Straight Connector 17" hidden="1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096A8690-54D2-465D-B72D-4BB5A331F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672" y="1123527"/>
            <a:ext cx="2452056" cy="4604800"/>
          </a:xfrm>
          <a:prstGeom prst="rect">
            <a:avLst/>
          </a:prstGeom>
        </p:spPr>
      </p:pic>
      <p:pic>
        <p:nvPicPr>
          <p:cNvPr id="7" name="Picture 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78F2EA6D-4CE8-4F21-8262-D615921FB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80" y="1123527"/>
            <a:ext cx="2452056" cy="460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9B414F-16E1-4687-8875-221FF2D22310}"/>
              </a:ext>
            </a:extLst>
          </p:cNvPr>
          <p:cNvSpPr txBox="1"/>
          <p:nvPr/>
        </p:nvSpPr>
        <p:spPr>
          <a:xfrm>
            <a:off x="3641642" y="266700"/>
            <a:ext cx="4908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Dimensione</a:t>
            </a: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degli</a:t>
            </a: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esagoni</a:t>
            </a:r>
            <a:endParaRPr lang="en-GB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DD7C4C4-B1B4-4F65-82B6-0F42491CFC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3" t="28272" r="7286" b="24838"/>
          <a:stretch/>
        </p:blipFill>
        <p:spPr>
          <a:xfrm>
            <a:off x="697991" y="2419349"/>
            <a:ext cx="2222501" cy="2159001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3CC9C7-F7DD-49FB-AF91-DE4AAB2F403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7" t="28600" r="6790" b="24976"/>
          <a:stretch/>
        </p:blipFill>
        <p:spPr>
          <a:xfrm>
            <a:off x="6445251" y="2440781"/>
            <a:ext cx="2235199" cy="21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5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02868C-8FC1-4AB2-92DF-EE0825708686}"/>
              </a:ext>
            </a:extLst>
          </p:cNvPr>
          <p:cNvSpPr txBox="1"/>
          <p:nvPr/>
        </p:nvSpPr>
        <p:spPr>
          <a:xfrm>
            <a:off x="675288" y="1079602"/>
            <a:ext cx="2289541" cy="12397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Mappa</a:t>
            </a: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 </a:t>
            </a:r>
            <a:r>
              <a:rPr lang="en-US" sz="4000" dirty="0" err="1">
                <a:latin typeface="Roboto" panose="02000000000000000000" pitchFamily="2" charset="0"/>
                <a:ea typeface="Roboto" panose="02000000000000000000" pitchFamily="2" charset="0"/>
                <a:cs typeface="+mj-cs"/>
              </a:rPr>
              <a:t>satellitare</a:t>
            </a:r>
            <a:endParaRPr lang="en-US" sz="4000" dirty="0">
              <a:latin typeface="Roboto" panose="02000000000000000000" pitchFamily="2" charset="0"/>
              <a:ea typeface="Roboto" panose="02000000000000000000" pitchFamily="2" charset="0"/>
              <a:cs typeface="+mj-cs"/>
            </a:endParaRPr>
          </a:p>
        </p:txBody>
      </p:sp>
      <p:pic>
        <p:nvPicPr>
          <p:cNvPr id="8" name="Picture 7" descr="A picture containing electronics&#10;&#10;Description generated with very high confidence">
            <a:extLst>
              <a:ext uri="{FF2B5EF4-FFF2-40B4-BE49-F238E27FC236}">
                <a16:creationId xmlns:a16="http://schemas.microsoft.com/office/drawing/2014/main" id="{4BEB5CAE-B74A-464D-A6E5-2B3B58CE8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567" y="2651510"/>
            <a:ext cx="2054783" cy="3840716"/>
          </a:xfrm>
          <a:prstGeom prst="rect">
            <a:avLst/>
          </a:prstGeom>
        </p:spPr>
      </p:pic>
      <p:cxnSp>
        <p:nvCxnSpPr>
          <p:cNvPr id="58" name="Straight Connector 47" hidden="1">
            <a:extLst>
              <a:ext uri="{FF2B5EF4-FFF2-40B4-BE49-F238E27FC236}">
                <a16:creationId xmlns:a16="http://schemas.microsoft.com/office/drawing/2014/main" id="{564940E8-4031-4205-8D84-CBBB398C9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28433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9D3CA9B-7221-4E93-9C49-18FF901E46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" t="242" r="41" b="-78070"/>
          <a:stretch/>
        </p:blipFill>
        <p:spPr>
          <a:xfrm>
            <a:off x="492966" y="362734"/>
            <a:ext cx="2654187" cy="1109173"/>
          </a:xfrm>
          <a:prstGeom prst="rect">
            <a:avLst/>
          </a:prstGeom>
        </p:spPr>
      </p:pic>
      <p:cxnSp>
        <p:nvCxnSpPr>
          <p:cNvPr id="59" name="Straight Connector 49">
            <a:extLst>
              <a:ext uri="{FF2B5EF4-FFF2-40B4-BE49-F238E27FC236}">
                <a16:creationId xmlns:a16="http://schemas.microsoft.com/office/drawing/2014/main" id="{BC68721A-3920-404F-817F-D207616A4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8FBF706-7723-4FD3-BF76-04DF94FBE3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377" y="2648470"/>
            <a:ext cx="2037190" cy="3843756"/>
          </a:xfrm>
          <a:prstGeom prst="rect">
            <a:avLst/>
          </a:prstGeom>
        </p:spPr>
      </p:pic>
      <p:cxnSp>
        <p:nvCxnSpPr>
          <p:cNvPr id="60" name="Straight Connector 51" hidden="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63567" y="1182448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DEF33C10-8E60-44F7-889B-676D5D79FD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5" r="2" b="3379"/>
          <a:stretch/>
        </p:blipFill>
        <p:spPr>
          <a:xfrm>
            <a:off x="3139257" y="365774"/>
            <a:ext cx="2551558" cy="38437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B20A90-671F-43A7-80EA-9555ED37A9E2}"/>
              </a:ext>
            </a:extLst>
          </p:cNvPr>
          <p:cNvSpPr txBox="1"/>
          <p:nvPr/>
        </p:nvSpPr>
        <p:spPr>
          <a:xfrm>
            <a:off x="7058050" y="1950510"/>
            <a:ext cx="40110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latin typeface="Roboto" panose="02000000000000000000" pitchFamily="2" charset="0"/>
                <a:ea typeface="Roboto" panose="02000000000000000000" pitchFamily="2" charset="0"/>
              </a:rPr>
              <a:t>Trasparenza</a:t>
            </a:r>
            <a:r>
              <a:rPr lang="en-GB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200" dirty="0" err="1">
                <a:latin typeface="Roboto" panose="02000000000000000000" pitchFamily="2" charset="0"/>
                <a:ea typeface="Roboto" panose="02000000000000000000" pitchFamily="2" charset="0"/>
              </a:rPr>
              <a:t>esagoni</a:t>
            </a:r>
            <a:endParaRPr lang="en-GB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1DD82BB-412A-404E-B4E7-89C319582EE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8" t="28655" r="7551" b="24895"/>
          <a:stretch/>
        </p:blipFill>
        <p:spPr>
          <a:xfrm>
            <a:off x="7129463" y="3757613"/>
            <a:ext cx="1833562" cy="178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019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D7EF7563-9EAA-4F27-9A76-0A9C803EDD8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" b="3001"/>
          <a:stretch/>
        </p:blipFill>
        <p:spPr>
          <a:xfrm>
            <a:off x="2201766" y="2471492"/>
            <a:ext cx="2131064" cy="3573284"/>
          </a:xfrm>
          <a:prstGeom prst="rect">
            <a:avLst/>
          </a:prstGeom>
        </p:spPr>
      </p:pic>
      <p:pic>
        <p:nvPicPr>
          <p:cNvPr id="7" name="Picture 6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F94443D3-D540-4E17-8156-FEF20747C9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31" y="648399"/>
            <a:ext cx="3600000" cy="17438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D4E57A-BDD4-4784-A745-3D4A7E6CB057}"/>
              </a:ext>
            </a:extLst>
          </p:cNvPr>
          <p:cNvSpPr txBox="1"/>
          <p:nvPr/>
        </p:nvSpPr>
        <p:spPr>
          <a:xfrm>
            <a:off x="628650" y="1520325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Colore</a:t>
            </a: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degli</a:t>
            </a:r>
            <a:r>
              <a:rPr lang="en-GB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esagoni</a:t>
            </a:r>
            <a:endParaRPr lang="en-GB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073026-D5A8-4751-B17B-34ED5F489ACC}"/>
              </a:ext>
            </a:extLst>
          </p:cNvPr>
          <p:cNvSpPr txBox="1"/>
          <p:nvPr/>
        </p:nvSpPr>
        <p:spPr>
          <a:xfrm>
            <a:off x="6562594" y="2905780"/>
            <a:ext cx="3284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Modalità</a:t>
            </a:r>
            <a:r>
              <a:rPr lang="en-GB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landscape</a:t>
            </a:r>
          </a:p>
        </p:txBody>
      </p:sp>
      <p:pic>
        <p:nvPicPr>
          <p:cNvPr id="10" name="SignalHEX_2018-07-14-11-07-17">
            <a:hlinkClick r:id="" action="ppaction://media"/>
            <a:extLst>
              <a:ext uri="{FF2B5EF4-FFF2-40B4-BE49-F238E27FC236}">
                <a16:creationId xmlns:a16="http://schemas.microsoft.com/office/drawing/2014/main" id="{1A8E3A75-7F96-4772-BD97-41F50D59B0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5031" y="648399"/>
            <a:ext cx="1751667" cy="3600000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844E8CC-81D7-4F79-9400-015251A40DC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1" t="36037" r="35376" b="32790"/>
          <a:stretch/>
        </p:blipFill>
        <p:spPr>
          <a:xfrm>
            <a:off x="628650" y="3662248"/>
            <a:ext cx="1188000" cy="11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80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7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 showWhenStopped="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41</Words>
  <Application>Microsoft Office PowerPoint</Application>
  <PresentationFormat>Widescreen</PresentationFormat>
  <Paragraphs>25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Light</vt:lpstr>
      <vt:lpstr>Roboto Medium</vt:lpstr>
      <vt:lpstr>Office Theme</vt:lpstr>
      <vt:lpstr>SignalHEX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SignalHEX</dc:title>
  <dc:creator>Mattia Biondi</dc:creator>
  <cp:lastModifiedBy>Mattia Biondi</cp:lastModifiedBy>
  <cp:revision>17</cp:revision>
  <dcterms:created xsi:type="dcterms:W3CDTF">2018-07-14T08:44:23Z</dcterms:created>
  <dcterms:modified xsi:type="dcterms:W3CDTF">2018-07-17T17:56:48Z</dcterms:modified>
</cp:coreProperties>
</file>